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6" r:id="rId3"/>
    <p:sldId id="277" r:id="rId4"/>
    <p:sldId id="295" r:id="rId5"/>
    <p:sldId id="296" r:id="rId6"/>
    <p:sldId id="291" r:id="rId7"/>
    <p:sldId id="298" r:id="rId8"/>
    <p:sldId id="301" r:id="rId9"/>
    <p:sldId id="302" r:id="rId10"/>
    <p:sldId id="284" r:id="rId11"/>
    <p:sldId id="283" r:id="rId12"/>
    <p:sldId id="290" r:id="rId13"/>
    <p:sldId id="278" r:id="rId14"/>
    <p:sldId id="300" r:id="rId15"/>
    <p:sldId id="285" r:id="rId16"/>
    <p:sldId id="286" r:id="rId17"/>
    <p:sldId id="287" r:id="rId18"/>
    <p:sldId id="288" r:id="rId19"/>
    <p:sldId id="289" r:id="rId20"/>
    <p:sldId id="259" r:id="rId21"/>
  </p:sldIdLst>
  <p:sldSz cx="9144000" cy="6858000" type="screen4x3"/>
  <p:notesSz cx="6662738" cy="98329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9A295-1663-4650-865B-34704674D4CF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57E23-5CB0-4D4A-96E6-AC913CF89F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CAEAA-1AA2-4AFD-8E3D-7631C0C8A9F9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ACC3F-5CF4-4836-9825-328AF0C1DE2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2C2782-8A2F-428E-9ED0-0305B4348892}" type="datetimeFigureOut">
              <a:rPr lang="pl-PL" smtClean="0"/>
              <a:pPr/>
              <a:t>2015-12-17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89A4D62-987C-473E-83A3-CC24027FB6F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Realizacja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programu zwalczania 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/>
            </a:r>
            <a:b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</a:b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i </a:t>
            </a: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monitorowania choroby Aujeszkyego u </a:t>
            </a:r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świń w Polsce – aktualna sytuacja epizootyczna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5720" y="600076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ookman Old Style" pitchFamily="18" charset="0"/>
                <a:cs typeface="Arial" pitchFamily="34" charset="0"/>
              </a:rPr>
              <a:t>Główny Inspektorat Weterynarii</a:t>
            </a:r>
            <a:endParaRPr lang="pl-PL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13" descr="MPj017865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5" y="4615671"/>
            <a:ext cx="2552689" cy="194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928670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Kraje oficjalnie wolne, w których zabronione jest szczepienie 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(Załącznik I)</a:t>
            </a: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214282" y="928662"/>
          <a:ext cx="8786874" cy="56562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9134"/>
                <a:gridCol w="2612915"/>
                <a:gridCol w="5384825"/>
              </a:tblGrid>
              <a:tr h="478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  <a:latin typeface="Bookman Old Style" pitchFamily="18" charset="0"/>
                        </a:rPr>
                        <a:t>Kod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  <a:latin typeface="Bookman Old Style" pitchFamily="18" charset="0"/>
                        </a:rPr>
                        <a:t> </a:t>
                      </a:r>
                      <a:r>
                        <a:rPr lang="pl-PL" sz="1050" b="1" dirty="0">
                          <a:effectLst/>
                          <a:latin typeface="Bookman Old Style" pitchFamily="18" charset="0"/>
                        </a:rPr>
                        <a:t>ISO</a:t>
                      </a:r>
                      <a:endParaRPr lang="pl-PL" sz="1050" b="1" dirty="0">
                        <a:effectLst/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Bookman Old Style" pitchFamily="18" charset="0"/>
                        </a:rPr>
                        <a:t>PAŃSTWO </a:t>
                      </a:r>
                      <a:endParaRPr lang="pl-PL" sz="1050" b="1" dirty="0" smtClean="0">
                        <a:effectLst/>
                        <a:latin typeface="Bookman Old Style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effectLst/>
                          <a:latin typeface="Bookman Old Style" pitchFamily="18" charset="0"/>
                        </a:rPr>
                        <a:t>CZŁONKOWSKIE</a:t>
                      </a:r>
                      <a:endParaRPr lang="pl-PL" sz="1050" b="1" dirty="0">
                        <a:effectLst/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b="1" dirty="0">
                          <a:effectLst/>
                          <a:latin typeface="Bookman Old Style" pitchFamily="18" charset="0"/>
                        </a:rPr>
                        <a:t>REGIONY</a:t>
                      </a:r>
                      <a:endParaRPr lang="pl-PL" sz="1050" b="1" dirty="0">
                        <a:effectLst/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 anchor="ctr">
                    <a:solidFill>
                      <a:srgbClr val="FFC000"/>
                    </a:solidFill>
                  </a:tcPr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AT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Austria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BE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Belgia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CY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Cypr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CZ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Republika Czeska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DE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Niemcy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DK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Dania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FI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Finlandia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1894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FR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Francja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smtClean="0">
                          <a:latin typeface="Bookman Old Style" pitchFamily="18" charset="0"/>
                        </a:rPr>
                        <a:t>Departamenty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Ain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Aisne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Allier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Alpes-de-Haute-Provence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Alpes-Maritimes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Ardèche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Ardennes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Ariège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Aube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Aude,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Aveyron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Bas-Rhin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Bouches-du-Rhône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Calvados,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Cantal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Charente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Charente-Maritime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Cher,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Corrèze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Côte-d'Or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Côtesd'Armor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Creuse,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Deux-Sèvres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Dordogne,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Doubs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Drôme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Essonne,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Eure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Eureet-Loir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Finistère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Gard,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Gers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Gironde,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Hautes-Alpes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Hauts-de-Seine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Garonne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Haute-Loire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Haute-Marne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Hautes-Pyrénées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Haut-Rhin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Haute-Saône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Haute-Savoie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Haute-Vienne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Hérault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Indre,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Ille-et-Vilaine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Indre-et-Loire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Isère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Jura, Landes,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Loire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Loire-Atlantique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Loir-et-Cher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Loiret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Lot,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Lot-et-Garonne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Lozère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Maine-et-Loire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Manche, Marne,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Mayenne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Meurthe-et-Moselle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Meuse,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Morbihan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Moselle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Nièvre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Nord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Oise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Orne,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Paris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Pas-de-Calais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PyrénéesAtlantiques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Pyrénées-Orientales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Puy-de-Dôme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Réunion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Rhône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Sarthe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Saône-et-Loire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Savoie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Seine-et-Marne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Seine-Maritime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Seine-Saint-Denis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Somme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Tarn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Tarn-et-Garonne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Territoire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 de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Belfort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Val-de-Marne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Val-d'Oise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Var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Vaucluse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Vendée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</a:t>
                      </a:r>
                      <a:r>
                        <a:rPr lang="pl-PL" sz="900" dirty="0" err="1" smtClean="0">
                          <a:latin typeface="Bookman Old Style" pitchFamily="18" charset="0"/>
                        </a:rPr>
                        <a:t>Vienne</a:t>
                      </a:r>
                      <a:r>
                        <a:rPr lang="pl-PL" sz="900" dirty="0" smtClean="0">
                          <a:latin typeface="Bookman Old Style" pitchFamily="18" charset="0"/>
                        </a:rPr>
                        <a:t>, Vosges, Yonne, Yvelines</a:t>
                      </a:r>
                      <a:endParaRPr lang="pl-PL" sz="9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Bookman Old Style" pitchFamily="18" charset="0"/>
                        </a:rPr>
                        <a:t>IE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Bookman Old Style" pitchFamily="18" charset="0"/>
                        </a:rPr>
                        <a:t>Irlandia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 anchor="ctr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Bookman Old Style" pitchFamily="18" charset="0"/>
                        </a:rPr>
                        <a:t>IT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Bookman Old Style" pitchFamily="18" charset="0"/>
                        </a:rPr>
                        <a:t>Włochy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Bookman Old Style" pitchFamily="18" charset="0"/>
                        </a:rPr>
                        <a:t>Prowincja Bolzano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 anchor="ctr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LU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Luksemburg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Bookman Old Style" pitchFamily="18" charset="0"/>
                          <a:ea typeface="Calibri"/>
                          <a:cs typeface="Arial" pitchFamily="34" charset="0"/>
                        </a:rPr>
                        <a:t>HU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Bookman Old Style" pitchFamily="18" charset="0"/>
                          <a:ea typeface="Calibri"/>
                          <a:cs typeface="Arial" pitchFamily="34" charset="0"/>
                        </a:rPr>
                        <a:t>Węgry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latin typeface="Bookman Old Style" pitchFamily="18" charset="0"/>
                          <a:ea typeface="Calibri"/>
                          <a:cs typeface="Arial" pitchFamily="34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NL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Niderlandy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SI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Słowenia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SK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Słowacja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SE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Szwecja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  <a:tr h="20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UK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Zjednoczone Królestwo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latin typeface="Bookman Old Style" pitchFamily="18" charset="0"/>
                        </a:rPr>
                        <a:t>Wszystkie </a:t>
                      </a:r>
                      <a:r>
                        <a:rPr lang="pl-PL" sz="1100" dirty="0" smtClean="0">
                          <a:latin typeface="Bookman Old Style" pitchFamily="18" charset="0"/>
                        </a:rPr>
                        <a:t>regiony</a:t>
                      </a:r>
                      <a:endParaRPr lang="pl-PL" sz="11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38724" marR="3872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192882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Kraje, w których prowadzony jest zatwierdzony krajowy program zwalczania chA </a:t>
            </a:r>
            <a:r>
              <a:rPr lang="pl-PL" sz="3200" dirty="0" smtClean="0">
                <a:solidFill>
                  <a:schemeClr val="tx1"/>
                </a:solidFill>
                <a:latin typeface="Bookman Old Style" pitchFamily="18" charset="0"/>
                <a:cs typeface="Arial" pitchFamily="34" charset="0"/>
              </a:rPr>
              <a:t>(załącznik II) </a:t>
            </a:r>
            <a:endParaRPr lang="pl-PL" sz="3200" dirty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714348" y="2357430"/>
          <a:ext cx="7643867" cy="33011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55484"/>
                <a:gridCol w="3013448"/>
                <a:gridCol w="3674935"/>
              </a:tblGrid>
              <a:tr h="1071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Bookman Old Style" pitchFamily="18" charset="0"/>
                        </a:rPr>
                        <a:t>Kod ISO</a:t>
                      </a:r>
                      <a:endParaRPr lang="pl-PL" sz="1400" b="1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Bookman Old Style" pitchFamily="18" charset="0"/>
                        </a:rPr>
                        <a:t>PAŃSTWO CZŁONKOWSKIE</a:t>
                      </a:r>
                      <a:endParaRPr lang="pl-PL" sz="1400" b="1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Bookman Old Style" pitchFamily="18" charset="0"/>
                        </a:rPr>
                        <a:t>REGIONY</a:t>
                      </a:r>
                      <a:endParaRPr lang="pl-PL" sz="1400" b="1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>
                    <a:solidFill>
                      <a:srgbClr val="FFC000"/>
                    </a:solidFill>
                  </a:tcPr>
                </a:tc>
              </a:tr>
              <a:tr h="111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Bookman Old Style" pitchFamily="18" charset="0"/>
                        </a:rPr>
                        <a:t>ES</a:t>
                      </a:r>
                      <a:endParaRPr lang="pl-PL" sz="14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Bookman Old Style" pitchFamily="18" charset="0"/>
                        </a:rPr>
                        <a:t>Hiszpania</a:t>
                      </a:r>
                      <a:endParaRPr lang="pl-PL" sz="14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Bookman Old Style" pitchFamily="18" charset="0"/>
                        </a:rPr>
                        <a:t>Wszystkie regiony</a:t>
                      </a:r>
                      <a:endParaRPr lang="pl-PL" sz="14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  <a:tr h="111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latin typeface="Bookman Old Style" pitchFamily="18" charset="0"/>
                        </a:rPr>
                        <a:t>PL</a:t>
                      </a:r>
                      <a:endParaRPr lang="pl-PL" sz="2400" dirty="0"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Polska</a:t>
                      </a:r>
                      <a:endParaRPr lang="pl-PL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Wszystkie regiony</a:t>
                      </a:r>
                      <a:endParaRPr lang="pl-PL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Pozostałe kraje UE</a:t>
            </a:r>
            <a:b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</a:b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– brak określonego oficjalnego statusu</a:t>
            </a:r>
            <a:endParaRPr lang="pl-PL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572560" cy="4712510"/>
          </a:xfrm>
        </p:spPr>
        <p:txBody>
          <a:bodyPr>
            <a:normAutofit fontScale="92500" lnSpcReduction="20000"/>
          </a:bodyPr>
          <a:lstStyle/>
          <a:p>
            <a:pPr marL="628650" indent="-6286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dirty="0" smtClean="0">
                <a:latin typeface="Bookman Old Style" pitchFamily="18" charset="0"/>
                <a:cs typeface="Arial" pitchFamily="34" charset="0"/>
              </a:rPr>
              <a:t>Włochy – pozostałe prowincje,</a:t>
            </a:r>
          </a:p>
          <a:p>
            <a:pPr marL="628650" indent="-6286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dirty="0" smtClean="0">
                <a:latin typeface="Bookman Old Style" pitchFamily="18" charset="0"/>
                <a:cs typeface="Arial" pitchFamily="34" charset="0"/>
              </a:rPr>
              <a:t>Francja – pozostałe departamenty,</a:t>
            </a:r>
          </a:p>
          <a:p>
            <a:pPr marL="628650" indent="-6286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dirty="0" smtClean="0">
                <a:latin typeface="Bookman Old Style" pitchFamily="18" charset="0"/>
                <a:cs typeface="Arial" pitchFamily="34" charset="0"/>
              </a:rPr>
              <a:t>Grecja – całe terytorium,</a:t>
            </a:r>
          </a:p>
          <a:p>
            <a:pPr marL="628650" indent="-6286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dirty="0" smtClean="0">
                <a:latin typeface="Bookman Old Style" pitchFamily="18" charset="0"/>
                <a:cs typeface="Arial" pitchFamily="34" charset="0"/>
              </a:rPr>
              <a:t>Portugalia - całe terytorium,</a:t>
            </a:r>
          </a:p>
          <a:p>
            <a:pPr marL="628650" indent="-6286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dirty="0" smtClean="0">
                <a:latin typeface="Bookman Old Style" pitchFamily="18" charset="0"/>
                <a:cs typeface="Arial" pitchFamily="34" charset="0"/>
              </a:rPr>
              <a:t>Litwa, Łotwa, Estonia – całe terytorium,</a:t>
            </a:r>
          </a:p>
          <a:p>
            <a:pPr marL="628650" indent="-6286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dirty="0" smtClean="0">
                <a:latin typeface="Bookman Old Style" pitchFamily="18" charset="0"/>
                <a:cs typeface="Arial" pitchFamily="34" charset="0"/>
              </a:rPr>
              <a:t>Bułgaria – całe terytorium,</a:t>
            </a:r>
          </a:p>
          <a:p>
            <a:pPr marL="628650" indent="-6286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dirty="0" smtClean="0">
                <a:latin typeface="Bookman Old Style" pitchFamily="18" charset="0"/>
                <a:cs typeface="Arial" pitchFamily="34" charset="0"/>
              </a:rPr>
              <a:t>Rumunia – całe terytorium,</a:t>
            </a:r>
          </a:p>
          <a:p>
            <a:pPr marL="628650" indent="-628650">
              <a:lnSpc>
                <a:spcPct val="15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dirty="0" smtClean="0">
                <a:latin typeface="Bookman Old Style" pitchFamily="18" charset="0"/>
                <a:cs typeface="Arial" pitchFamily="34" charset="0"/>
              </a:rPr>
              <a:t>Chorwacja - całe terytorium.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3008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2008/185/WE </a:t>
            </a:r>
            <a:b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</a:b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warunki przemieszczania między państwami/regionami </a:t>
            </a:r>
            <a:b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</a:b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o różnym statusie epizootycznym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001156" cy="550070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  <a:tabLst>
                <a:tab pos="0" algn="l"/>
              </a:tabLst>
            </a:pP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Dodatkowe gwarancje </a:t>
            </a:r>
            <a:r>
              <a:rPr lang="pl-PL" dirty="0" smtClean="0">
                <a:latin typeface="Bookman Old Style" pitchFamily="18" charset="0"/>
                <a:cs typeface="Arial" pitchFamily="34" charset="0"/>
              </a:rPr>
              <a:t>dotyczą przemieszczania w ramach handlu </a:t>
            </a:r>
            <a:r>
              <a:rPr lang="pl-PL" dirty="0" err="1" smtClean="0">
                <a:latin typeface="Bookman Old Style" pitchFamily="18" charset="0"/>
                <a:cs typeface="Arial" pitchFamily="34" charset="0"/>
              </a:rPr>
              <a:t>wewnątrzunijnego</a:t>
            </a:r>
            <a:r>
              <a:rPr lang="pl-PL" dirty="0" smtClean="0">
                <a:latin typeface="Bookman Old Style" pitchFamily="18" charset="0"/>
                <a:cs typeface="Arial" pitchFamily="34" charset="0"/>
              </a:rPr>
              <a:t> świń przeznaczonych do:</a:t>
            </a:r>
          </a:p>
          <a:p>
            <a:pPr marL="450850" indent="-368300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u="sng" dirty="0" smtClean="0">
                <a:latin typeface="Bookman Old Style" pitchFamily="18" charset="0"/>
                <a:cs typeface="Arial" pitchFamily="34" charset="0"/>
              </a:rPr>
              <a:t>hodowli i produkcji</a:t>
            </a:r>
            <a:r>
              <a:rPr lang="pl-PL" dirty="0" smtClean="0">
                <a:latin typeface="Bookman Old Style" pitchFamily="18" charset="0"/>
                <a:cs typeface="Arial" pitchFamily="34" charset="0"/>
              </a:rPr>
              <a:t>, przemieszczanych do P. Cz. /regionów wolnych od </a:t>
            </a:r>
            <a:r>
              <a:rPr lang="pl-PL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dirty="0" smtClean="0">
                <a:latin typeface="Bookman Old Style" pitchFamily="18" charset="0"/>
                <a:cs typeface="Arial" pitchFamily="34" charset="0"/>
              </a:rPr>
              <a:t>, których wykaz jest umieszczony w zał. I do decyzji,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450850" indent="-368300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u="sng" dirty="0" smtClean="0">
                <a:latin typeface="Bookman Old Style" pitchFamily="18" charset="0"/>
                <a:cs typeface="Arial" pitchFamily="34" charset="0"/>
              </a:rPr>
              <a:t>uboju</a:t>
            </a:r>
            <a:r>
              <a:rPr lang="pl-PL" dirty="0" smtClean="0">
                <a:latin typeface="Bookman Old Style" pitchFamily="18" charset="0"/>
                <a:cs typeface="Arial" pitchFamily="34" charset="0"/>
              </a:rPr>
              <a:t>, przemieszczanych do P. Cz./regionów wolnych od chA, których wykaz jest umieszczony w zał. I do decyzji,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450850" indent="-368300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u="sng" dirty="0" smtClean="0">
                <a:latin typeface="Bookman Old Style" pitchFamily="18" charset="0"/>
                <a:cs typeface="Arial" pitchFamily="34" charset="0"/>
              </a:rPr>
              <a:t>hodowli</a:t>
            </a:r>
            <a:r>
              <a:rPr lang="pl-PL" dirty="0" smtClean="0">
                <a:latin typeface="Bookman Old Style" pitchFamily="18" charset="0"/>
                <a:cs typeface="Arial" pitchFamily="34" charset="0"/>
              </a:rPr>
              <a:t>, do P. Cz./regionów, w których prowadzony jest zatwierdzony krajowy program zwalczania chA, których wykaz jest umieszczony w zał. II do decyzji (w tym Polski),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450850" indent="-368300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Ø"/>
            </a:pPr>
            <a:r>
              <a:rPr lang="pl-PL" u="sng" dirty="0" smtClean="0">
                <a:latin typeface="Bookman Old Style" pitchFamily="18" charset="0"/>
                <a:cs typeface="Arial" pitchFamily="34" charset="0"/>
              </a:rPr>
              <a:t>produkcji</a:t>
            </a:r>
            <a:r>
              <a:rPr lang="pl-PL" dirty="0" smtClean="0">
                <a:latin typeface="Bookman Old Style" pitchFamily="18" charset="0"/>
                <a:cs typeface="Arial" pitchFamily="34" charset="0"/>
              </a:rPr>
              <a:t>, przemieszczanych do P. Cz./regionów, w których prowadzony jest zatwierdzony krajowy program zwalczania </a:t>
            </a:r>
            <a:r>
              <a:rPr lang="pl-PL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dirty="0" smtClean="0">
                <a:latin typeface="Bookman Old Style" pitchFamily="18" charset="0"/>
                <a:cs typeface="Arial" pitchFamily="34" charset="0"/>
              </a:rPr>
              <a:t>, których wykaz jest umieszczony w załączniku II do decyzji  (w tym Polski).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630238" indent="-268288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011222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2008/185/WE </a:t>
            </a:r>
            <a:b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</a:b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warunki przemieszczania między państwami/regionami </a:t>
            </a:r>
            <a:b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</a:b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o różnym statusie epizootycznym</a:t>
            </a:r>
            <a:endParaRPr lang="pl-PL" sz="2400" dirty="0"/>
          </a:p>
        </p:txBody>
      </p:sp>
      <p:pic>
        <p:nvPicPr>
          <p:cNvPr id="6" name="Symbol zastępczy zawartości 5"/>
          <p:cNvPicPr>
            <a:picLocks noGrp="1"/>
          </p:cNvPicPr>
          <p:nvPr>
            <p:ph sz="quarter" idx="1"/>
          </p:nvPr>
        </p:nvPicPr>
        <p:blipFill>
          <a:blip r:embed="rId2"/>
          <a:srcRect l="19602" t="19048" r="19227" b="5905"/>
          <a:stretch>
            <a:fillRect/>
          </a:stretch>
        </p:blipFill>
        <p:spPr bwMode="auto">
          <a:xfrm>
            <a:off x="785786" y="1285860"/>
            <a:ext cx="75724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58152" cy="642942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2008/185/WE – </a:t>
            </a:r>
            <a:r>
              <a:rPr lang="pl-PL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cd</a:t>
            </a: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.</a:t>
            </a:r>
            <a:endParaRPr lang="pl-PL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8858312" cy="5929354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pl-PL" b="1" i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Przemieszczanie do państw/regionów wolnych od </a:t>
            </a:r>
            <a:r>
              <a:rPr lang="pl-PL" b="1" i="1" dirty="0" err="1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chA</a:t>
            </a:r>
            <a:endParaRPr lang="pl-PL" b="1" i="1" dirty="0" smtClean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l-PL" sz="2800" b="1" dirty="0" smtClean="0">
                <a:latin typeface="Bookman Old Style" pitchFamily="18" charset="0"/>
                <a:cs typeface="Arial" pitchFamily="34" charset="0"/>
              </a:rPr>
              <a:t>Świnie przeznaczone do hodowli lub produkcji (Art. 1):</a:t>
            </a:r>
          </a:p>
          <a:p>
            <a:pPr marL="450850" indent="-450850">
              <a:lnSpc>
                <a:spcPct val="120000"/>
              </a:lnSpc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pl-PL" sz="28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2800" dirty="0" smtClean="0">
                <a:latin typeface="Bookman Old Style" pitchFamily="18" charset="0"/>
                <a:cs typeface="Arial" pitchFamily="34" charset="0"/>
              </a:rPr>
              <a:t> musi być chorobą obowiązkowo zgłaszaną w państwie członkowskim pochodzenia świń;</a:t>
            </a:r>
          </a:p>
          <a:p>
            <a:pPr marL="450850" indent="-450850">
              <a:lnSpc>
                <a:spcPct val="120000"/>
              </a:lnSpc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pl-PL" sz="2800" dirty="0" smtClean="0">
                <a:latin typeface="Bookman Old Style" pitchFamily="18" charset="0"/>
                <a:cs typeface="Arial" pitchFamily="34" charset="0"/>
              </a:rPr>
              <a:t>W P. </a:t>
            </a:r>
            <a:r>
              <a:rPr lang="pl-PL" sz="2800" dirty="0" err="1" smtClean="0">
                <a:latin typeface="Bookman Old Style" pitchFamily="18" charset="0"/>
                <a:cs typeface="Arial" pitchFamily="34" charset="0"/>
              </a:rPr>
              <a:t>Czł</a:t>
            </a:r>
            <a:r>
              <a:rPr lang="pl-PL" sz="2800" dirty="0" smtClean="0">
                <a:latin typeface="Bookman Old Style" pitchFamily="18" charset="0"/>
                <a:cs typeface="Arial" pitchFamily="34" charset="0"/>
              </a:rPr>
              <a:t>./regionie pochodzenia świń musi być realizowany, pod nadzorem właściwego organu, plan kontroli i zwalczania </a:t>
            </a:r>
            <a:r>
              <a:rPr lang="pl-PL" sz="28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2800" dirty="0" smtClean="0">
                <a:latin typeface="Bookman Old Style" pitchFamily="18" charset="0"/>
                <a:cs typeface="Arial" pitchFamily="34" charset="0"/>
              </a:rPr>
              <a:t>, </a:t>
            </a:r>
            <a:r>
              <a:rPr lang="pl-PL" sz="2800" u="sng" dirty="0" smtClean="0">
                <a:latin typeface="Bookman Old Style" pitchFamily="18" charset="0"/>
                <a:cs typeface="Arial" pitchFamily="34" charset="0"/>
              </a:rPr>
              <a:t>spełniający</a:t>
            </a:r>
            <a:r>
              <a:rPr lang="pl-PL" sz="2800" dirty="0" smtClean="0">
                <a:latin typeface="Bookman Old Style" pitchFamily="18" charset="0"/>
                <a:cs typeface="Arial" pitchFamily="34" charset="0"/>
              </a:rPr>
              <a:t> kryteria ustanowione w art. 9 ust. 1 dyrektywy 64/432/EWG. W celu zapobieżenia rozprzestrzeniania się </a:t>
            </a:r>
            <a:r>
              <a:rPr lang="pl-PL" sz="28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2800" dirty="0" smtClean="0">
                <a:latin typeface="Bookman Old Style" pitchFamily="18" charset="0"/>
                <a:cs typeface="Arial" pitchFamily="34" charset="0"/>
              </a:rPr>
              <a:t> między gospodarstwami o różnym statusie epizootycznym w odniesieniu do </a:t>
            </a:r>
            <a:r>
              <a:rPr lang="pl-PL" sz="28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2800" dirty="0" smtClean="0">
                <a:latin typeface="Bookman Old Style" pitchFamily="18" charset="0"/>
                <a:cs typeface="Arial" pitchFamily="34" charset="0"/>
              </a:rPr>
              <a:t> w planie tym muszą być dostępne odpowiednie środki stosowane przy transporcie lub przemieszczaniu świń.</a:t>
            </a:r>
          </a:p>
          <a:p>
            <a:pPr>
              <a:lnSpc>
                <a:spcPct val="120000"/>
              </a:lnSpc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71438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2008/185/WE – </a:t>
            </a:r>
            <a:r>
              <a:rPr lang="pl-PL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cd</a:t>
            </a: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.</a:t>
            </a:r>
            <a:endParaRPr lang="pl-PL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9001156" cy="6143644"/>
          </a:xfrm>
        </p:spPr>
        <p:txBody>
          <a:bodyPr>
            <a:normAutofit fontScale="32500" lnSpcReduction="20000"/>
          </a:bodyPr>
          <a:lstStyle/>
          <a:p>
            <a:pPr marL="355600" indent="-273050">
              <a:lnSpc>
                <a:spcPct val="120000"/>
              </a:lnSpc>
              <a:buClr>
                <a:srgbClr val="C00000"/>
              </a:buClr>
              <a:buSzPct val="100000"/>
              <a:buFont typeface="+mj-lt"/>
              <a:buAutoNum type="arabicPeriod" startAt="3"/>
              <a:tabLst>
                <a:tab pos="355600" algn="l"/>
              </a:tabLst>
            </a:pPr>
            <a:r>
              <a:rPr lang="pl-PL" sz="5200" u="sng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W gospodarstwie</a:t>
            </a:r>
            <a:r>
              <a:rPr lang="pl-PL" sz="52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pochodzenia świń:</a:t>
            </a:r>
          </a:p>
          <a:p>
            <a:pPr marL="628650" lvl="0" indent="-266700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w ciągu ostatnich 12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m-cy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nie zarejestrowano żadnych klinicznych, patologicznych lub serologicznych dowodów na występowanie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;</a:t>
            </a:r>
          </a:p>
          <a:p>
            <a:pPr marL="628650" lvl="0" indent="-266700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w ciągu ostatnich 12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m-cy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w gospodarstwach usytuowanych na obszarze w promieniu 5 km od gospodarstwa pochodzenia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śiń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nie zarejestrowano żadnych klinicznych, patologicznych lub serologicznych dowodów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(przepis ten nie ma zastosowania, jeśli w tych ostatnich gospodarstwach regularnie stosowano, pod nadzorem właściwego organu, środki  monitoringu i zwalczania choroby zgodnie  z planem zwalczania i gdy środki te skutecznie zapobiegły jakiemukolwiek rozprzestrzenieniu się choroby na gospodarstwo pochodzenia);</a:t>
            </a:r>
          </a:p>
          <a:p>
            <a:pPr marL="628650" lvl="0" indent="-266700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w ciągu przynajmniej 12 ostatnich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m-cy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nie przeprowadzono szczepień p/ko chA;</a:t>
            </a:r>
          </a:p>
          <a:p>
            <a:pPr marL="628650" lvl="0" indent="-266700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świnie były przynajmniej </a:t>
            </a:r>
            <a:r>
              <a:rPr lang="pl-PL" sz="5200" u="sng" dirty="0" smtClean="0">
                <a:latin typeface="Bookman Old Style" pitchFamily="18" charset="0"/>
                <a:cs typeface="Arial" pitchFamily="34" charset="0"/>
              </a:rPr>
              <a:t>dwukrotnie poddane badaniom 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serologicznym na obecność przeciwciał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ADV-gE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lub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ADV-gB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lub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ADV-gD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lub całego wirusa chA w ostępie co najmniej 4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m-cy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między badaniami - badania te wykazały brak chA oraz że zaszczepione świnie były wolne od przeciwciał gE;</a:t>
            </a:r>
          </a:p>
          <a:p>
            <a:pPr marL="628650" lvl="0" indent="-266700"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w ciągu 12 </a:t>
            </a:r>
            <a:r>
              <a:rPr lang="pl-PL" sz="5200" dirty="0" err="1" smtClean="0">
                <a:latin typeface="Bookman Old Style" pitchFamily="18" charset="0"/>
                <a:cs typeface="Arial" pitchFamily="34" charset="0"/>
              </a:rPr>
              <a:t>m-cy</a:t>
            </a:r>
            <a:r>
              <a:rPr lang="pl-PL" sz="5200" dirty="0" smtClean="0">
                <a:latin typeface="Bookman Old Style" pitchFamily="18" charset="0"/>
                <a:cs typeface="Arial" pitchFamily="34" charset="0"/>
              </a:rPr>
              <a:t> poprzedzających przemieszczenie nie wprowadzono żadnych świń z gospodarstwa o niższym statusie epizootycznym w odniesieniu do chA, chyba że zostały one zbadane na obecność chA, a wynik badania był ujemny;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00000"/>
            </a:pP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71438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2008/185/WE – </a:t>
            </a:r>
            <a:r>
              <a:rPr lang="pl-PL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cd</a:t>
            </a: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.</a:t>
            </a:r>
            <a:endParaRPr lang="pl-PL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786874" cy="6215082"/>
          </a:xfrm>
        </p:spPr>
        <p:txBody>
          <a:bodyPr>
            <a:normAutofit/>
          </a:bodyPr>
          <a:lstStyle/>
          <a:p>
            <a:pPr marL="361950" lvl="0" indent="-361950">
              <a:buClr>
                <a:srgbClr val="C00000"/>
              </a:buClr>
              <a:buSzPct val="100000"/>
              <a:buFont typeface="+mj-lt"/>
              <a:buAutoNum type="arabicPeriod" startAt="4"/>
            </a:pPr>
            <a:r>
              <a:rPr lang="pl-PL" sz="1600" u="sng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Świnie</a:t>
            </a: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, które mają być przemieszczone:</a:t>
            </a:r>
          </a:p>
          <a:p>
            <a:pPr marL="542925" lvl="0" indent="-180975" defTabSz="895350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nie były szczepione;</a:t>
            </a:r>
          </a:p>
          <a:p>
            <a:pPr marL="542925" lvl="0" indent="-180975" defTabSz="895350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były trzymane w odizolowanych pomieszczeniach zatwierdzonych przez właściwy organ, w ciągu </a:t>
            </a:r>
            <a:r>
              <a:rPr lang="pl-PL" sz="1600" i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30 dni </a:t>
            </a: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poprzedzających przemieszczenie w taki sposób, aby zapobiegł on jakiemukolwiek ryzyku rozprzestrzenienia się chA na te świnie;</a:t>
            </a:r>
          </a:p>
          <a:p>
            <a:pPr marL="542925" lvl="0" indent="-180975" defTabSz="895350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musiały przebywać od urodzenia w gospodarstwach pochodzenia lub </a:t>
            </a:r>
            <a:br>
              <a:rPr lang="pl-PL" sz="1600" dirty="0" smtClean="0">
                <a:latin typeface="Bookman Old Style" pitchFamily="18" charset="0"/>
                <a:cs typeface="Arial" pitchFamily="34" charset="0"/>
              </a:rPr>
            </a:b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w gospodarstwie o  równorzędnym statusie i pozostawać w gospodarstwie pochodzenia przynajmniej:</a:t>
            </a:r>
          </a:p>
          <a:p>
            <a:pPr marL="542925" indent="0" defTabSz="895350">
              <a:buClr>
                <a:srgbClr val="C00000"/>
              </a:buClr>
              <a:buSzPct val="100000"/>
              <a:buNone/>
            </a:pP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- przez 30 dni w przypadku trzody chlewnej przeznaczonej do produkcji;</a:t>
            </a:r>
          </a:p>
          <a:p>
            <a:pPr marL="542925" indent="0" defTabSz="895350">
              <a:buClr>
                <a:srgbClr val="C00000"/>
              </a:buClr>
              <a:buSzPct val="100000"/>
              <a:buNone/>
            </a:pP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- przez 90 dni w przypadku trzody chlewnej przeznaczonej do hodowli;</a:t>
            </a:r>
          </a:p>
          <a:p>
            <a:pPr marL="542925" lvl="0" indent="-180975" defTabSz="895350"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były poddane przynajmniej </a:t>
            </a:r>
            <a:r>
              <a:rPr lang="pl-PL" sz="1600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2 badaniom serologicznym</a:t>
            </a: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, z wynikiem ujemnym, na obecność przeciwciał </a:t>
            </a:r>
            <a:r>
              <a:rPr lang="pl-PL" sz="1600" dirty="0" err="1" smtClean="0">
                <a:latin typeface="Bookman Old Style" pitchFamily="18" charset="0"/>
                <a:cs typeface="Arial" pitchFamily="34" charset="0"/>
              </a:rPr>
              <a:t>ADV-gB</a:t>
            </a: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 lub </a:t>
            </a:r>
            <a:r>
              <a:rPr lang="pl-PL" sz="1600" dirty="0" err="1" smtClean="0">
                <a:latin typeface="Bookman Old Style" pitchFamily="18" charset="0"/>
                <a:cs typeface="Arial" pitchFamily="34" charset="0"/>
              </a:rPr>
              <a:t>ADV-gD</a:t>
            </a: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 lub całego wirusa chA w odstępie przynajmniej 30 dni między badaniami. W przypadku świń poniżej 4 m-ca ż. można przeprowadzić również badanie serologiczne na obecność </a:t>
            </a:r>
            <a:r>
              <a:rPr lang="pl-PL" sz="1600" dirty="0" err="1" smtClean="0">
                <a:latin typeface="Bookman Old Style" pitchFamily="18" charset="0"/>
                <a:cs typeface="Arial" pitchFamily="34" charset="0"/>
              </a:rPr>
              <a:t>ADV-gE</a:t>
            </a: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. </a:t>
            </a:r>
          </a:p>
          <a:p>
            <a:pPr marL="534988" lvl="0" indent="0" defTabSz="895350">
              <a:buClr>
                <a:srgbClr val="FF0000"/>
              </a:buClr>
              <a:buSzPct val="100000"/>
              <a:buNone/>
            </a:pP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Pobieranie próbek do ostatniego badania musi być wykonane w ciągu 15 dni przed wysyłką. Liczba świń przebadanych w odizolowanym pomieszczeniu musi być wystarczająca do wykrycia:</a:t>
            </a:r>
          </a:p>
          <a:p>
            <a:pPr marL="534988" indent="0" defTabSz="895350">
              <a:buClr>
                <a:srgbClr val="FF0000"/>
              </a:buClr>
              <a:buSzPct val="100000"/>
              <a:buNone/>
            </a:pP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-  2 % zwierząt zakażonych z 95-procentowym prawdopodobieństwem</a:t>
            </a:r>
            <a:br>
              <a:rPr lang="pl-PL" sz="1600" dirty="0" smtClean="0">
                <a:latin typeface="Bookman Old Style" pitchFamily="18" charset="0"/>
                <a:cs typeface="Arial" pitchFamily="34" charset="0"/>
              </a:rPr>
            </a:b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w odizolowanym pomieszczeniu w przypadku świń przeznaczonych do produkcji;</a:t>
            </a:r>
          </a:p>
          <a:p>
            <a:pPr marL="534988" indent="0" defTabSz="895350">
              <a:buClr>
                <a:srgbClr val="FF0000"/>
              </a:buClr>
              <a:buSzPct val="100000"/>
              <a:buNone/>
            </a:pP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-  0,1 % zwierząt zakażonych z 95-procentowym prawdopodobieństwem </a:t>
            </a:r>
            <a:br>
              <a:rPr lang="pl-PL" sz="1600" dirty="0" smtClean="0">
                <a:latin typeface="Bookman Old Style" pitchFamily="18" charset="0"/>
                <a:cs typeface="Arial" pitchFamily="34" charset="0"/>
              </a:rPr>
            </a:br>
            <a:r>
              <a:rPr lang="pl-PL" sz="1600" dirty="0" smtClean="0">
                <a:latin typeface="Bookman Old Style" pitchFamily="18" charset="0"/>
                <a:cs typeface="Arial" pitchFamily="34" charset="0"/>
              </a:rPr>
              <a:t>w odizolowanym pomieszczeniu w przypadku świń przeznaczonych do hodowli.</a:t>
            </a:r>
          </a:p>
          <a:p>
            <a:endParaRPr lang="pl-PL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01028" cy="785818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2008/185/WE – </a:t>
            </a:r>
            <a:r>
              <a:rPr lang="pl-PL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cd</a:t>
            </a:r>
            <a:r>
              <a:rPr lang="pl-P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.</a:t>
            </a:r>
            <a:endParaRPr lang="pl-PL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9001156" cy="60007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Pierwsze badanie </a:t>
            </a:r>
            <a:r>
              <a:rPr lang="pl-PL" sz="3200" u="sng" dirty="0" smtClean="0">
                <a:latin typeface="Bookman Old Style" pitchFamily="18" charset="0"/>
                <a:cs typeface="Arial" pitchFamily="34" charset="0"/>
              </a:rPr>
              <a:t>nie jest konieczne</a:t>
            </a: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, jeśli:</a:t>
            </a:r>
          </a:p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w ramach planu kontroli i zwalczania w gospodarstwie pochodzenia świń było przeprowadzone badanie serologiczne między 45 a 170 dniem poprzedzającym wysyłkę, wykazując brak przeciwciał </a:t>
            </a:r>
            <a:r>
              <a:rPr lang="pl-PL" sz="32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 i że szczepione świnie były wolne od przeciwciał gE;</a:t>
            </a:r>
          </a:p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przeznaczone do przeniesienia świnie żyły w gospodarstwie pochodzenia od chwili urodzenia;</a:t>
            </a:r>
          </a:p>
          <a:p>
            <a:pPr>
              <a:lnSpc>
                <a:spcPct val="120000"/>
              </a:lnSpc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żadne świnie nie były przemieszczone do gospodarstwa pochodzenia, podczas gdy świnie przeznaczone do przemieszczenia były trzymane </a:t>
            </a:r>
            <a:br>
              <a:rPr lang="pl-PL" sz="3200" dirty="0" smtClean="0">
                <a:latin typeface="Bookman Old Style" pitchFamily="18" charset="0"/>
                <a:cs typeface="Arial" pitchFamily="34" charset="0"/>
              </a:rPr>
            </a:b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w odizolowaniu.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2008/185/WE – </a:t>
            </a:r>
            <a:r>
              <a:rPr lang="pl-PL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cd</a:t>
            </a:r>
            <a:r>
              <a:rPr lang="pl-P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.</a:t>
            </a:r>
            <a:endParaRPr lang="pl-PL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9144000" cy="5786478"/>
          </a:xfrm>
        </p:spPr>
        <p:txBody>
          <a:bodyPr>
            <a:noAutofit/>
          </a:bodyPr>
          <a:lstStyle/>
          <a:p>
            <a:pPr marL="273050" indent="-190500">
              <a:buClr>
                <a:srgbClr val="C00000"/>
              </a:buClr>
              <a:buNone/>
              <a:tabLst>
                <a:tab pos="1257300" algn="l"/>
              </a:tabLst>
            </a:pPr>
            <a:r>
              <a:rPr lang="pl-PL" sz="1700" b="1" dirty="0" smtClean="0">
                <a:latin typeface="Bookman Old Style" pitchFamily="18" charset="0"/>
                <a:cs typeface="Arial" pitchFamily="34" charset="0"/>
              </a:rPr>
              <a:t>Świnie przeznaczone do uboju (Art.2):</a:t>
            </a:r>
          </a:p>
          <a:p>
            <a:pPr marL="273050" lvl="0" indent="-190500"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1257300" algn="l"/>
              </a:tabLst>
            </a:pPr>
            <a:r>
              <a:rPr lang="pl-PL" sz="14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musi być chorobą obowiązkowo zgłaszaną w państwie członkowskim pochodzenia;</a:t>
            </a:r>
          </a:p>
          <a:p>
            <a:pPr marL="273050" lvl="0" indent="-190500"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w P. </a:t>
            </a:r>
            <a:r>
              <a:rPr lang="pl-PL" sz="1400" dirty="0" err="1" smtClean="0">
                <a:latin typeface="Bookman Old Style" pitchFamily="18" charset="0"/>
                <a:cs typeface="Arial" pitchFamily="34" charset="0"/>
              </a:rPr>
              <a:t>Czł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./regionie pochodzenia świń musi być realizowany, pod nadzorem właściwego organu, plan kontroli i zwalczania </a:t>
            </a:r>
            <a:r>
              <a:rPr lang="pl-PL" sz="14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, </a:t>
            </a:r>
            <a:r>
              <a:rPr lang="pl-PL" sz="1400" u="sng" dirty="0" smtClean="0">
                <a:latin typeface="Bookman Old Style" pitchFamily="18" charset="0"/>
                <a:cs typeface="Arial" pitchFamily="34" charset="0"/>
              </a:rPr>
              <a:t>spełniający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kryteria ustanowione w art. 9 ust. 1 dyrektywy 64/432/EWG;</a:t>
            </a:r>
          </a:p>
          <a:p>
            <a:pPr marL="273050" lvl="0" indent="-190500">
              <a:buClr>
                <a:srgbClr val="C00000"/>
              </a:buClr>
              <a:buSzPct val="100000"/>
              <a:buFont typeface="Wingdings" pitchFamily="2" charset="2"/>
              <a:buChar char="ü"/>
              <a:tabLst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wszystkie </a:t>
            </a:r>
            <a:r>
              <a:rPr lang="pl-PL" sz="1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świnie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muszą być przetransportowane bezpośrednio do rzeźni przeznaczenia oraz muszą spełniać jeden z poniższych warunków:</a:t>
            </a:r>
          </a:p>
          <a:p>
            <a:pPr marL="450850" lvl="0" indent="-177800">
              <a:buClr>
                <a:srgbClr val="C000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pochodzić z gospodarstwa spełniającego warunki ustanowione w art. 1 pkt 3); </a:t>
            </a:r>
            <a:r>
              <a:rPr lang="pl-PL" sz="1400" u="sng" dirty="0" smtClean="0">
                <a:latin typeface="Bookman Old Style" pitchFamily="18" charset="0"/>
                <a:cs typeface="Arial" pitchFamily="34" charset="0"/>
              </a:rPr>
              <a:t>lub</a:t>
            </a:r>
          </a:p>
          <a:p>
            <a:pPr marL="450850" lvl="0" indent="-177800">
              <a:buClr>
                <a:srgbClr val="C000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być zaszczepione przeciwko </a:t>
            </a:r>
            <a:r>
              <a:rPr lang="pl-PL" sz="14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na co najmniej 15 dni przed ich wysyłką i pochodzić z gospodarstwa pochodzenia, gdzie:</a:t>
            </a:r>
          </a:p>
          <a:p>
            <a:pPr marL="628650" indent="-177800">
              <a:buClr>
                <a:srgbClr val="C00000"/>
              </a:buClr>
              <a:buNone/>
              <a:tabLst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- w ramach planu kontroli i zwalczania regularnie stosowano, pod nadzorem właściwego organu, środki monitoringu i zwalczanie </a:t>
            </a:r>
            <a:r>
              <a:rPr lang="pl-PL" sz="14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przez 12 ostatnich miesięcy;</a:t>
            </a:r>
          </a:p>
          <a:p>
            <a:pPr marL="628650" indent="-177800">
              <a:buClr>
                <a:srgbClr val="C00000"/>
              </a:buClr>
              <a:buNone/>
              <a:tabLst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- pozostawały przez co najmniej 30 dni przed wysyłką, a w chwili wystawiania świadectwa zdrowia nie wykryto żadnych klinicznych lub patologicznych dowodów tej choroby; </a:t>
            </a:r>
            <a:r>
              <a:rPr lang="pl-PL" sz="1400" u="sng" dirty="0" smtClean="0">
                <a:latin typeface="Bookman Old Style" pitchFamily="18" charset="0"/>
                <a:cs typeface="Arial" pitchFamily="34" charset="0"/>
              </a:rPr>
              <a:t>lub</a:t>
            </a:r>
          </a:p>
          <a:p>
            <a:pPr marL="450850" lvl="0" indent="-177800">
              <a:buClr>
                <a:srgbClr val="C00000"/>
              </a:buClr>
              <a:buSzPct val="100000"/>
              <a:buFont typeface="Wingdings" pitchFamily="2" charset="2"/>
              <a:buChar char="§"/>
              <a:tabLst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nie być szczepione i pochodzić z gospodarstwa, gdzie:</a:t>
            </a:r>
          </a:p>
          <a:p>
            <a:pPr marL="628650" indent="-93663">
              <a:buClr>
                <a:srgbClr val="C00000"/>
              </a:buClr>
              <a:buSzPct val="100000"/>
              <a:buNone/>
              <a:tabLst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- w ramach planu kontroli i zwalczania stosowano regularnie, pod nadzorem właściwego organu, środki monitoringu i zwalczanie </a:t>
            </a:r>
            <a:r>
              <a:rPr lang="pl-PL" sz="14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przez 12 ostatnich miesięcy i nie wykryto żadnych klinicznych patologicznych lub serologicznych dowodów </a:t>
            </a:r>
            <a:r>
              <a:rPr lang="pl-PL" sz="14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w okresie ostatnich 6 miesięcy;</a:t>
            </a:r>
          </a:p>
          <a:p>
            <a:pPr marL="628650" indent="-93663">
              <a:buClr>
                <a:srgbClr val="C00000"/>
              </a:buClr>
              <a:buSzPct val="100000"/>
              <a:buNone/>
              <a:tabLst>
                <a:tab pos="712788" algn="l"/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- szczepienie przeciwko </a:t>
            </a:r>
            <a:r>
              <a:rPr lang="pl-PL" sz="14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i wprowadzanie zaszczepionych świń było zabronione przez właściwy organ, odkąd gospodarstwo jest w trakcie uzyskiwania najwyższego statusu w zakresie </a:t>
            </a:r>
            <a:r>
              <a:rPr lang="pl-PL" sz="14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 zgodnie z planem kontroli i zwalczania;</a:t>
            </a:r>
          </a:p>
          <a:p>
            <a:pPr marL="534988" indent="0">
              <a:buClr>
                <a:srgbClr val="C00000"/>
              </a:buClr>
              <a:buSzPct val="100000"/>
              <a:buNone/>
              <a:tabLst>
                <a:tab pos="1257300" algn="l"/>
              </a:tabLst>
            </a:pPr>
            <a:r>
              <a:rPr lang="pl-PL" sz="1400" dirty="0" smtClean="0">
                <a:latin typeface="Bookman Old Style" pitchFamily="18" charset="0"/>
                <a:cs typeface="Arial" pitchFamily="34" charset="0"/>
              </a:rPr>
              <a:t>- przebywały przez co najmniej 90 dni przed wysyłką.</a:t>
            </a:r>
          </a:p>
          <a:p>
            <a:pPr>
              <a:lnSpc>
                <a:spcPct val="120000"/>
              </a:lnSpc>
              <a:buClr>
                <a:srgbClr val="C00000"/>
              </a:buClr>
              <a:buNone/>
            </a:pP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Akty prawne</a:t>
            </a:r>
            <a:endParaRPr lang="pl-PL" sz="3200" dirty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715436" cy="5305444"/>
          </a:xfrm>
        </p:spPr>
        <p:txBody>
          <a:bodyPr>
            <a:noAutofit/>
          </a:bodyPr>
          <a:lstStyle/>
          <a:p>
            <a:pPr marL="266700" indent="-266700">
              <a:buSzPct val="100000"/>
              <a:buFont typeface="+mj-lt"/>
              <a:buAutoNum type="arabicPeriod"/>
            </a:pPr>
            <a:r>
              <a:rPr lang="pl-PL" sz="1800" u="sng" dirty="0" smtClean="0">
                <a:latin typeface="Bookman Old Style" pitchFamily="18" charset="0"/>
                <a:cs typeface="Arial" pitchFamily="34" charset="0"/>
              </a:rPr>
              <a:t>Unijne:</a:t>
            </a:r>
          </a:p>
          <a:p>
            <a:pPr marL="542925" indent="-276225">
              <a:buFont typeface="Wingdings" pitchFamily="2" charset="2"/>
              <a:buChar char="Ø"/>
            </a:pP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dyrektywa Rady nr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64/432/EWG</a:t>
            </a: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 z dnia 26 czerwca 1964 r. </a:t>
            </a:r>
            <a:r>
              <a:rPr lang="pl-PL" sz="1800" i="1" dirty="0" smtClean="0">
                <a:latin typeface="Bookman Old Style" pitchFamily="18" charset="0"/>
                <a:cs typeface="Arial" pitchFamily="34" charset="0"/>
              </a:rPr>
              <a:t>w sprawie problemów zdrowotnych zwierząt wpływających na handel </a:t>
            </a:r>
            <a:r>
              <a:rPr lang="pl-PL" sz="1800" i="1" dirty="0" err="1" smtClean="0">
                <a:latin typeface="Bookman Old Style" pitchFamily="18" charset="0"/>
                <a:cs typeface="Arial" pitchFamily="34" charset="0"/>
              </a:rPr>
              <a:t>wewnątrzwspólnotowy</a:t>
            </a:r>
            <a:r>
              <a:rPr lang="pl-PL" sz="1800" i="1" dirty="0" smtClean="0">
                <a:latin typeface="Bookman Old Style" pitchFamily="18" charset="0"/>
                <a:cs typeface="Arial" pitchFamily="34" charset="0"/>
              </a:rPr>
              <a:t> bydłem i trzodą chlewną</a:t>
            </a: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: zał. E - </a:t>
            </a:r>
            <a:r>
              <a:rPr lang="pl-PL" sz="18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 jako choroba, dla której można realizować krajowy program zwalczania i złożyć wniosek o uznanie państwa/regionu za prowadzący zatwierdzony program zwalczania lub wolny od </a:t>
            </a:r>
            <a:r>
              <a:rPr lang="pl-PL" sz="18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, w którym zakazane jest szczepienie świń p/ko tej chorobie,</a:t>
            </a:r>
          </a:p>
          <a:p>
            <a:pPr marL="542925" indent="-276225">
              <a:buFont typeface="Wingdings" pitchFamily="2" charset="2"/>
              <a:buChar char="Ø"/>
            </a:pP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decyzja Komisji nr 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2008/185/WE</a:t>
            </a: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 z dnia z dnia 21 lutego 2008 r. </a:t>
            </a:r>
            <a:r>
              <a:rPr lang="pl-PL" sz="1800" i="1" dirty="0" smtClean="0">
                <a:latin typeface="Bookman Old Style" pitchFamily="18" charset="0"/>
                <a:cs typeface="Arial" pitchFamily="34" charset="0"/>
              </a:rPr>
              <a:t>w sprawie dodatkowych gwarancji w </a:t>
            </a:r>
            <a:r>
              <a:rPr lang="pl-PL" sz="1800" i="1" dirty="0" err="1" smtClean="0">
                <a:latin typeface="Bookman Old Style" pitchFamily="18" charset="0"/>
                <a:cs typeface="Arial" pitchFamily="34" charset="0"/>
              </a:rPr>
              <a:t>wewnątrzwspólnotowym</a:t>
            </a:r>
            <a:r>
              <a:rPr lang="pl-PL" sz="1800" i="1" dirty="0" smtClean="0">
                <a:latin typeface="Bookman Old Style" pitchFamily="18" charset="0"/>
                <a:cs typeface="Arial" pitchFamily="34" charset="0"/>
              </a:rPr>
              <a:t> handlu trzodą chlewną odnoszących się do choroby Aujeszkyego oraz kryteriów przekazywania informacji o tej chorobie</a:t>
            </a: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: dodatkowe warunki w handlu świniami; wykaz państw/regionów prowadzących zatwierdzony program oraz uznanych za wolne od </a:t>
            </a:r>
            <a:r>
              <a:rPr lang="pl-PL" sz="18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,</a:t>
            </a:r>
          </a:p>
          <a:p>
            <a:pPr marL="266700" indent="-266700">
              <a:buSzPct val="100000"/>
              <a:buFont typeface="+mj-lt"/>
              <a:buAutoNum type="arabicPeriod" startAt="2"/>
              <a:tabLst>
                <a:tab pos="266700" algn="l"/>
              </a:tabLst>
            </a:pPr>
            <a:r>
              <a:rPr lang="pl-PL" sz="1800" u="sng" dirty="0" smtClean="0">
                <a:latin typeface="Bookman Old Style" pitchFamily="18" charset="0"/>
                <a:cs typeface="Arial" pitchFamily="34" charset="0"/>
              </a:rPr>
              <a:t>Krajowe:</a:t>
            </a:r>
          </a:p>
          <a:p>
            <a:pPr marL="542925" indent="-276225">
              <a:buFont typeface="Wingdings" pitchFamily="2" charset="2"/>
              <a:buChar char="Ø"/>
            </a:pP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rozporządzenie Ministra Rolnictwa i Rozwoju Wsi z dnia 27 stycznia 2015 r. </a:t>
            </a:r>
            <a:r>
              <a:rPr lang="pl-PL" sz="1800" i="1" dirty="0" smtClean="0">
                <a:latin typeface="Bookman Old Style" pitchFamily="18" charset="0"/>
                <a:cs typeface="Arial" pitchFamily="34" charset="0"/>
              </a:rPr>
              <a:t>w sprawie wprowadzenia programu zwalczania i monitorowania choroby Aujeszkyego u świń</a:t>
            </a: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: krajowe zasady uwalniania </a:t>
            </a:r>
            <a:br>
              <a:rPr lang="pl-PL" sz="1800" dirty="0" smtClean="0">
                <a:latin typeface="Bookman Old Style" pitchFamily="18" charset="0"/>
                <a:cs typeface="Arial" pitchFamily="34" charset="0"/>
              </a:rPr>
            </a:b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i monitorowania stad świń w Polsce w odniesieniu do </a:t>
            </a:r>
            <a:r>
              <a:rPr lang="pl-PL" sz="1800" dirty="0" err="1" smtClean="0">
                <a:latin typeface="Bookman Old Style" pitchFamily="18" charset="0"/>
                <a:cs typeface="Arial" pitchFamily="34" charset="0"/>
              </a:rPr>
              <a:t>chA</a:t>
            </a:r>
            <a:r>
              <a:rPr lang="pl-PL" sz="1800" dirty="0" smtClean="0">
                <a:latin typeface="Bookman Old Style" pitchFamily="18" charset="0"/>
                <a:cs typeface="Arial" pitchFamily="34" charset="0"/>
              </a:rPr>
              <a:t>.</a:t>
            </a:r>
          </a:p>
          <a:p>
            <a:pPr marL="514350" indent="-514350">
              <a:buNone/>
            </a:pP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Dziękuję za uwagę!</a:t>
            </a:r>
            <a:endParaRPr lang="pl-P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4" descr="gify świn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071810"/>
            <a:ext cx="3965744" cy="2024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  <a:t>Status Polski w kontekście przepisów UE</a:t>
            </a:r>
            <a:endParaRPr lang="pl-PL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8186766" cy="44291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SzPct val="100000"/>
              <a:buFont typeface="Arial" pitchFamily="34" charset="0"/>
              <a:buChar char="•"/>
            </a:pP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 kraj prowadzący zatwierdzony program zwalczania choroby Aujeszkyego (załącznik II do decyzji 2008/185/WE) </a:t>
            </a:r>
          </a:p>
          <a:p>
            <a:pPr marL="0" indent="0" algn="ctr">
              <a:buSzPct val="100000"/>
              <a:buFont typeface="Arial" pitchFamily="34" charset="0"/>
              <a:buChar char="•"/>
            </a:pPr>
            <a:endParaRPr lang="pl-PL" sz="3200" dirty="0" smtClean="0">
              <a:latin typeface="Bookman Old Style" pitchFamily="18" charset="0"/>
              <a:cs typeface="Arial" pitchFamily="34" charset="0"/>
            </a:endParaRPr>
          </a:p>
          <a:p>
            <a:pPr algn="ctr">
              <a:buSzPct val="100000"/>
              <a:buFont typeface="Arial" pitchFamily="34" charset="0"/>
              <a:buChar char="•"/>
            </a:pP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decyzja Komisji nr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2010/434/UE</a:t>
            </a: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pl-PL" sz="3200" dirty="0" smtClean="0">
                <a:latin typeface="Bookman Old Style" pitchFamily="18" charset="0"/>
              </a:rPr>
              <a:t>z dnia 6 sierpnia 2010 r. zmieniająca załączniki I </a:t>
            </a:r>
            <a:r>
              <a:rPr lang="pl-PL" sz="3200" dirty="0" err="1" smtClean="0">
                <a:latin typeface="Bookman Old Style" pitchFamily="18" charset="0"/>
              </a:rPr>
              <a:t>i</a:t>
            </a:r>
            <a:r>
              <a:rPr lang="pl-PL" sz="3200" dirty="0" smtClean="0">
                <a:latin typeface="Bookman Old Style" pitchFamily="18" charset="0"/>
              </a:rPr>
              <a:t> II do decyzji 2008/185/WE w odniesieniu do włączenia Słowenii do wykazu państw członkowskich wolnych od choroby </a:t>
            </a:r>
            <a:r>
              <a:rPr lang="pl-PL" sz="3200" dirty="0" err="1" smtClean="0">
                <a:latin typeface="Bookman Old Style" pitchFamily="18" charset="0"/>
              </a:rPr>
              <a:t>Aujeszky’ego</a:t>
            </a:r>
            <a:r>
              <a:rPr lang="pl-PL" sz="3200" dirty="0" smtClean="0">
                <a:latin typeface="Bookman Old Style" pitchFamily="18" charset="0"/>
              </a:rPr>
              <a:t>, a Polski oraz regionów Hiszpanii do wykazu państw członkowskich, w których wprowadzony został zatwierdzony krajowy program kontroli tej choroby </a:t>
            </a:r>
            <a:r>
              <a:rPr lang="pl-PL" sz="3200" dirty="0" smtClean="0">
                <a:latin typeface="Bookman Old Style" pitchFamily="18" charset="0"/>
                <a:cs typeface="Arial" pitchFamily="34" charset="0"/>
              </a:rPr>
              <a:t> </a:t>
            </a:r>
            <a:endParaRPr lang="pl-PL" sz="3200" dirty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  <a:t>Status Polski w kontekście </a:t>
            </a:r>
            <a:b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pl-PL" dirty="0" smtClean="0">
                <a:solidFill>
                  <a:srgbClr val="C00000"/>
                </a:solidFill>
                <a:latin typeface="Bookman Old Style" pitchFamily="18" charset="0"/>
              </a:rPr>
              <a:t>przepisów 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8715436" cy="4233874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pl-PL" sz="3200" dirty="0" smtClean="0">
                <a:latin typeface="Bookman Old Style" pitchFamily="18" charset="0"/>
              </a:rPr>
              <a:t>utworzono 91 regionów  wolnych od wirusa choroby Aujeszkyego (wykaz na stronie internetowej GIW),</a:t>
            </a:r>
          </a:p>
          <a:p>
            <a:pPr algn="ctr">
              <a:buFont typeface="Arial" pitchFamily="34" charset="0"/>
              <a:buChar char="•"/>
            </a:pPr>
            <a:r>
              <a:rPr lang="pl-PL" sz="3200" dirty="0" smtClean="0">
                <a:latin typeface="Bookman Old Style" pitchFamily="18" charset="0"/>
              </a:rPr>
              <a:t>prowadzone jest stałe monitorowanie choroby i eliminacja zwierząt dodatnich </a:t>
            </a:r>
            <a:br>
              <a:rPr lang="pl-PL" sz="3200" dirty="0" smtClean="0">
                <a:latin typeface="Bookman Old Style" pitchFamily="18" charset="0"/>
              </a:rPr>
            </a:br>
            <a:r>
              <a:rPr lang="pl-PL" sz="3200" dirty="0" smtClean="0">
                <a:latin typeface="Bookman Old Style" pitchFamily="18" charset="0"/>
              </a:rPr>
              <a:t>w stadach zawieszonych</a:t>
            </a:r>
          </a:p>
          <a:p>
            <a:pPr algn="ctr">
              <a:buFont typeface="Arial" pitchFamily="34" charset="0"/>
              <a:buChar char="•"/>
            </a:pPr>
            <a:r>
              <a:rPr lang="pl-PL" sz="3200" dirty="0" smtClean="0">
                <a:latin typeface="Bookman Old Style" pitchFamily="18" charset="0"/>
              </a:rPr>
              <a:t>zakaz szczepienia świń na terytorium RP (od 08.14 r. – na podstawie decyzji PLW, od 09.15 r. – na postawie rozporządzenia </a:t>
            </a:r>
            <a:r>
              <a:rPr lang="pl-PL" sz="3200" dirty="0" err="1" smtClean="0">
                <a:latin typeface="Bookman Old Style" pitchFamily="18" charset="0"/>
              </a:rPr>
              <a:t>MRiRW</a:t>
            </a:r>
            <a:r>
              <a:rPr lang="pl-PL" sz="3200" dirty="0" smtClean="0">
                <a:latin typeface="Bookman Old Style" pitchFamily="18" charset="0"/>
              </a:rPr>
              <a:t>)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latin typeface="Bookman Old Style" pitchFamily="18" charset="0"/>
              </a:rPr>
              <a:t>Warunki dla złożenia wniosku do KE </a:t>
            </a:r>
            <a:br>
              <a:rPr lang="pl-PL" sz="32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pl-PL" sz="3200" dirty="0" smtClean="0">
                <a:solidFill>
                  <a:srgbClr val="C00000"/>
                </a:solidFill>
                <a:latin typeface="Bookman Old Style" pitchFamily="18" charset="0"/>
              </a:rPr>
              <a:t>o uznanie regionu za wolny od </a:t>
            </a:r>
            <a:r>
              <a:rPr lang="pl-PL" sz="3200" dirty="0" err="1" smtClean="0">
                <a:solidFill>
                  <a:srgbClr val="C00000"/>
                </a:solidFill>
                <a:latin typeface="Bookman Old Style" pitchFamily="18" charset="0"/>
              </a:rPr>
              <a:t>chA</a:t>
            </a:r>
            <a:r>
              <a:rPr lang="pl-PL" sz="3200" dirty="0" smtClean="0">
                <a:solidFill>
                  <a:srgbClr val="C00000"/>
                </a:solidFill>
                <a:latin typeface="Bookman Old Style" pitchFamily="18" charset="0"/>
              </a:rPr>
              <a:t> – rozporządzenie </a:t>
            </a:r>
            <a:r>
              <a:rPr lang="pl-PL" sz="3200" dirty="0" err="1" smtClean="0">
                <a:solidFill>
                  <a:srgbClr val="C00000"/>
                </a:solidFill>
                <a:latin typeface="Bookman Old Style" pitchFamily="18" charset="0"/>
              </a:rPr>
              <a:t>MRiRW</a:t>
            </a:r>
            <a:r>
              <a:rPr lang="pl-PL" sz="32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pl-PL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72560" cy="4714908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latin typeface="Bookman Old Style" pitchFamily="18" charset="0"/>
              </a:rPr>
              <a:t>uznanie regionu za wolny (złożenie wniosku do GLW, jego pozytywne rozpatrzenie i umieszczenie w wykazie regionów wolnych, publikowanym na stronie internetowej GIW),</a:t>
            </a:r>
          </a:p>
          <a:p>
            <a:r>
              <a:rPr lang="pl-PL" dirty="0" smtClean="0">
                <a:latin typeface="Bookman Old Style" pitchFamily="18" charset="0"/>
              </a:rPr>
              <a:t>prowadzenie stałego monitorowania choroby w regionie wolnym, zgodnie z zasadami określonymi w programie,</a:t>
            </a:r>
          </a:p>
          <a:p>
            <a:r>
              <a:rPr lang="pl-PL" dirty="0" smtClean="0">
                <a:latin typeface="Bookman Old Style" pitchFamily="18" charset="0"/>
              </a:rPr>
              <a:t>brak objawów klinicznych, patologicznych oraz dodatnich wyników badań serologicznych w kierunku </a:t>
            </a:r>
            <a:r>
              <a:rPr lang="pl-PL" dirty="0" err="1" smtClean="0">
                <a:latin typeface="Bookman Old Style" pitchFamily="18" charset="0"/>
              </a:rPr>
              <a:t>chA</a:t>
            </a:r>
            <a:r>
              <a:rPr lang="pl-PL" dirty="0" smtClean="0">
                <a:latin typeface="Bookman Old Style" pitchFamily="18" charset="0"/>
              </a:rPr>
              <a:t> w ciągu co najmniej 24 miesięcy od uznania regionu za wolny (data publikacji w wykazie GLW),</a:t>
            </a:r>
          </a:p>
          <a:p>
            <a:endParaRPr lang="pl-PL" dirty="0" smtClean="0">
              <a:latin typeface="Bookman Old Style" pitchFamily="18" charset="0"/>
            </a:endParaRPr>
          </a:p>
          <a:p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Sytuacja epizootyczna w Polsce </a:t>
            </a:r>
            <a:br>
              <a:rPr lang="pl-PL" sz="36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pl-PL" sz="27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(stan na </a:t>
            </a:r>
            <a:r>
              <a:rPr lang="pl-PL" sz="27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30.11.15 </a:t>
            </a:r>
            <a:r>
              <a:rPr lang="pl-PL" sz="27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r.)</a:t>
            </a:r>
            <a:endParaRPr lang="pl-PL" sz="2700" dirty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72560" cy="5572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>
                <a:latin typeface="Bookman Old Style" pitchFamily="18" charset="0"/>
                <a:cs typeface="Arial" pitchFamily="34" charset="0"/>
              </a:rPr>
              <a:t>Województwa, które na chwilę obecną w całości mogłyby zostać zgłoszone do KE jako </a:t>
            </a:r>
            <a:r>
              <a:rPr lang="pl-PL" sz="2400" u="sng" dirty="0" smtClean="0">
                <a:latin typeface="Bookman Old Style" pitchFamily="18" charset="0"/>
                <a:cs typeface="Arial" pitchFamily="34" charset="0"/>
              </a:rPr>
              <a:t>wolne</a:t>
            </a:r>
            <a:r>
              <a:rPr lang="pl-PL" sz="2400" dirty="0" smtClean="0">
                <a:latin typeface="Bookman Old Style" pitchFamily="18" charset="0"/>
                <a:cs typeface="Arial" pitchFamily="34" charset="0"/>
              </a:rPr>
              <a:t> od chA:</a:t>
            </a:r>
          </a:p>
          <a:p>
            <a:pPr marL="361950" indent="-361950">
              <a:buSzPct val="100000"/>
              <a:buFont typeface="+mj-lt"/>
              <a:buAutoNum type="arabicPeriod"/>
            </a:pPr>
            <a:r>
              <a:rPr lang="pl-PL" sz="2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lubuskie</a:t>
            </a:r>
            <a:r>
              <a:rPr lang="pl-PL" sz="2400" dirty="0" smtClean="0">
                <a:latin typeface="Bookman Old Style" pitchFamily="18" charset="0"/>
                <a:cs typeface="Arial" pitchFamily="34" charset="0"/>
              </a:rPr>
              <a:t> – całe województwo wolne od 25.07.12, 0 przypadków chA od sierpnia 2009 r., możliwość złożenia wniosku od 25.07.2014.</a:t>
            </a:r>
          </a:p>
          <a:p>
            <a:pPr marL="361950" indent="-361950">
              <a:buSzPct val="100000"/>
              <a:buFont typeface="+mj-lt"/>
              <a:buAutoNum type="arabicPeriod"/>
            </a:pPr>
            <a:r>
              <a:rPr lang="pl-PL" sz="2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opolskie</a:t>
            </a:r>
            <a:r>
              <a:rPr lang="pl-PL" sz="2400" dirty="0" smtClean="0">
                <a:solidFill>
                  <a:srgbClr val="00B05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pl-PL" sz="2400" dirty="0" smtClean="0">
                <a:latin typeface="Bookman Old Style" pitchFamily="18" charset="0"/>
                <a:cs typeface="Arial" pitchFamily="34" charset="0"/>
              </a:rPr>
              <a:t>- całe województwo wolne od 12.11.12, 0 przypadków chA od listopada 2010 r., możliwość złożenia wniosku od 12.11.2014</a:t>
            </a:r>
            <a:endParaRPr lang="pl-PL" sz="2400" dirty="0" smtClean="0">
              <a:solidFill>
                <a:srgbClr val="00B050"/>
              </a:solidFill>
              <a:latin typeface="Bookman Old Style" pitchFamily="18" charset="0"/>
              <a:cs typeface="Arial" pitchFamily="34" charset="0"/>
            </a:endParaRPr>
          </a:p>
          <a:p>
            <a:pPr marL="361950" indent="-361950">
              <a:buSzPct val="100000"/>
              <a:buFont typeface="+mj-lt"/>
              <a:buAutoNum type="arabicPeriod"/>
            </a:pPr>
            <a:r>
              <a:rPr lang="pl-PL" sz="2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pomorskie</a:t>
            </a:r>
            <a:r>
              <a:rPr lang="pl-PL" sz="2400" dirty="0" smtClean="0">
                <a:latin typeface="Bookman Old Style" pitchFamily="18" charset="0"/>
                <a:cs typeface="Arial" pitchFamily="34" charset="0"/>
              </a:rPr>
              <a:t> - całe województwo wolne od12.11.2012, 0 przypadków chA od grudnia 2010 r., możliwość złożenia wniosku od 12.11.2014</a:t>
            </a:r>
          </a:p>
          <a:p>
            <a:pPr marL="361950" indent="-361950">
              <a:buSzPct val="100000"/>
              <a:buFont typeface="+mj-lt"/>
              <a:buAutoNum type="arabicPeriod"/>
            </a:pPr>
            <a:r>
              <a:rPr lang="pl-PL" sz="2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śląskie</a:t>
            </a:r>
            <a:r>
              <a:rPr lang="pl-PL" sz="2400" dirty="0" smtClean="0">
                <a:latin typeface="Bookman Old Style" pitchFamily="18" charset="0"/>
                <a:cs typeface="Arial" pitchFamily="34" charset="0"/>
              </a:rPr>
              <a:t> - całe województwo wolne od 03.04.13, 0 przypadków chA od kwietnia 2012 r. możliwość złożenia wniosku od 03.04.2015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01122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Sytuacja epizootyczna w Polsce </a:t>
            </a:r>
            <a:br>
              <a:rPr lang="pl-PL" sz="32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pl-PL" sz="2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(stan na 30.11.15 r</a:t>
            </a:r>
            <a:r>
              <a:rPr lang="pl-PL" sz="2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.) </a:t>
            </a:r>
            <a:r>
              <a:rPr lang="pl-PL" sz="2400" dirty="0" err="1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cd</a:t>
            </a:r>
            <a:r>
              <a:rPr lang="pl-PL" sz="2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572560" cy="428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 smtClean="0">
                <a:latin typeface="Bookman Old Style" pitchFamily="18" charset="0"/>
              </a:rPr>
              <a:t>Pozostałe województwa:</a:t>
            </a:r>
          </a:p>
          <a:p>
            <a:pPr>
              <a:buNone/>
            </a:pPr>
            <a:endParaRPr lang="pl-PL" dirty="0">
              <a:latin typeface="Bookman Old Style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14282" y="1857364"/>
          <a:ext cx="8715436" cy="4840041"/>
        </p:xfrm>
        <a:graphic>
          <a:graphicData uri="http://schemas.openxmlformats.org/drawingml/2006/table">
            <a:tbl>
              <a:tblPr/>
              <a:tblGrid>
                <a:gridCol w="1800710"/>
                <a:gridCol w="1368540"/>
                <a:gridCol w="1944767"/>
                <a:gridCol w="1800710"/>
                <a:gridCol w="1800709"/>
              </a:tblGrid>
              <a:tr h="134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województwo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data uwolnienia ostatniego regionu w województwie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najwcześniejsze </a:t>
                      </a:r>
                      <a:endParaRPr lang="pl-PL" sz="1200" b="1" dirty="0" smtClean="0">
                        <a:latin typeface="Bookman Old Style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Bookman Old Style"/>
                          <a:ea typeface="Calibri"/>
                          <a:cs typeface="Arial"/>
                        </a:rPr>
                        <a:t>złożenie </a:t>
                      </a: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wniosku do KE (</a:t>
                      </a:r>
                      <a:r>
                        <a:rPr lang="pl-PL" sz="1200" b="1" dirty="0">
                          <a:solidFill>
                            <a:srgbClr val="00B050"/>
                          </a:solidFill>
                          <a:latin typeface="Bookman Old Style"/>
                          <a:ea typeface="Calibri"/>
                          <a:cs typeface="Arial"/>
                        </a:rPr>
                        <a:t>brak wyników dodatnich w ciągu </a:t>
                      </a:r>
                      <a:endParaRPr lang="pl-PL" sz="1200" b="1" dirty="0" smtClean="0">
                        <a:solidFill>
                          <a:srgbClr val="00B050"/>
                        </a:solidFill>
                        <a:latin typeface="Bookman Old Style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00B050"/>
                          </a:solidFill>
                          <a:latin typeface="Bookman Old Style"/>
                          <a:ea typeface="Calibri"/>
                          <a:cs typeface="Arial"/>
                        </a:rPr>
                        <a:t>24 </a:t>
                      </a:r>
                      <a:r>
                        <a:rPr lang="pl-PL" sz="1200" b="1" dirty="0" err="1">
                          <a:solidFill>
                            <a:srgbClr val="00B050"/>
                          </a:solidFill>
                          <a:latin typeface="Bookman Old Style"/>
                          <a:ea typeface="Calibri"/>
                          <a:cs typeface="Arial"/>
                        </a:rPr>
                        <a:t>m-cy</a:t>
                      </a: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)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ostatni przypadek </a:t>
                      </a:r>
                      <a:endParaRPr lang="pl-PL" sz="1200" b="1" dirty="0" smtClean="0">
                        <a:latin typeface="Bookman Old Style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latin typeface="Bookman Old Style"/>
                          <a:ea typeface="Calibri"/>
                          <a:cs typeface="Arial"/>
                        </a:rPr>
                        <a:t>chA</a:t>
                      </a:r>
                      <a:r>
                        <a:rPr lang="pl-PL" sz="1200" b="1" dirty="0" smtClean="0">
                          <a:latin typeface="Bookman Old Style"/>
                          <a:ea typeface="Calibri"/>
                          <a:cs typeface="Arial"/>
                        </a:rPr>
                        <a:t> </a:t>
                      </a: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w województwie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najwcześniejsze </a:t>
                      </a:r>
                      <a:endParaRPr lang="pl-PL" sz="1200" b="1" dirty="0" smtClean="0">
                        <a:latin typeface="Bookman Old Style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latin typeface="Bookman Old Style"/>
                          <a:ea typeface="Calibri"/>
                          <a:cs typeface="Arial"/>
                        </a:rPr>
                        <a:t>złożenie </a:t>
                      </a: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wniosku do KE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(</a:t>
                      </a:r>
                      <a:r>
                        <a:rPr lang="pl-PL" sz="1200" b="1" dirty="0">
                          <a:solidFill>
                            <a:srgbClr val="00B050"/>
                          </a:solidFill>
                          <a:latin typeface="Bookman Old Style"/>
                          <a:ea typeface="Calibri"/>
                          <a:cs typeface="Arial"/>
                        </a:rPr>
                        <a:t>wyniki dodatnie w ciągu ostatnich 24 </a:t>
                      </a:r>
                      <a:endParaRPr lang="pl-PL" sz="1200" b="1" dirty="0" smtClean="0">
                        <a:solidFill>
                          <a:srgbClr val="00B050"/>
                        </a:solidFill>
                        <a:latin typeface="Bookman Old Style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solidFill>
                            <a:srgbClr val="00B050"/>
                          </a:solidFill>
                          <a:latin typeface="Bookman Old Style"/>
                          <a:ea typeface="Calibri"/>
                          <a:cs typeface="Arial"/>
                        </a:rPr>
                        <a:t>m-cy</a:t>
                      </a:r>
                      <a:r>
                        <a:rPr lang="pl-PL" sz="1200" b="1" dirty="0">
                          <a:latin typeface="Bookman Old Style"/>
                          <a:ea typeface="Calibri"/>
                          <a:cs typeface="Arial"/>
                        </a:rPr>
                        <a:t>)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dolnośląskie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Bookman Old Style"/>
                          <a:ea typeface="Calibri"/>
                          <a:cs typeface="Times New Roman"/>
                        </a:rPr>
                        <a:t>04.06.13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04.06.15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06.15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06.17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kujawsko - pomorskie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03.04.13</a:t>
                      </a:r>
                      <a:endParaRPr lang="pl-PL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03.04.15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09.14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12.16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lubelskie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21.08.13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21.08.15</a:t>
                      </a:r>
                      <a:endParaRPr lang="pl-PL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07.15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07.17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łódzkie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04.06.13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04.06.15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11.14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11.16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małopolskie</a:t>
                      </a:r>
                      <a:endParaRPr lang="pl-PL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05.08.14</a:t>
                      </a:r>
                      <a:endParaRPr lang="pl-PL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05.08.16</a:t>
                      </a:r>
                      <a:endParaRPr lang="pl-PL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11.15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Bookman Old Style"/>
                          <a:ea typeface="Calibri"/>
                          <a:cs typeface="Times New Roman"/>
                        </a:rPr>
                        <a:t>11.17</a:t>
                      </a:r>
                      <a:endParaRPr lang="pl-PL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mazowieckie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23.10.13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23.10.15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Bookman Old Style"/>
                          <a:ea typeface="Calibri"/>
                          <a:cs typeface="Times New Roman"/>
                        </a:rPr>
                        <a:t>03.15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Bookman Old Style"/>
                          <a:ea typeface="Calibri"/>
                          <a:cs typeface="Times New Roman"/>
                        </a:rPr>
                        <a:t>03.17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Bookman Old Style"/>
                          <a:ea typeface="Calibri"/>
                          <a:cs typeface="Times New Roman"/>
                        </a:rPr>
                        <a:t>podkarpackie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05.08.14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05.08.16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11.15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11.17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podlaskie</a:t>
                      </a:r>
                      <a:endParaRPr lang="pl-PL" sz="12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12.11.12</a:t>
                      </a:r>
                      <a:endParaRPr lang="pl-PL" sz="12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12.11.14</a:t>
                      </a:r>
                      <a:endParaRPr lang="pl-PL" sz="12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11.15</a:t>
                      </a:r>
                      <a:endParaRPr lang="pl-PL" sz="12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latin typeface="Bookman Old Style" pitchFamily="18" charset="0"/>
                          <a:ea typeface="Calibri"/>
                          <a:cs typeface="Times New Roman"/>
                        </a:rPr>
                        <a:t>11.17</a:t>
                      </a:r>
                      <a:endParaRPr lang="pl-PL" sz="1200" b="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świętokrzyskie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21.08.13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21.08.15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10.15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10.17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warmińsko - mazurskie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04.06.13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Bookman Old Style"/>
                          <a:ea typeface="Calibri"/>
                          <a:cs typeface="Times New Roman"/>
                        </a:rPr>
                        <a:t>04.06.15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10.15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10.17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wielkopolskie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05.08.14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05.08.16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10.15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Bookman Old Style"/>
                          <a:ea typeface="Calibri"/>
                          <a:cs typeface="Times New Roman"/>
                        </a:rPr>
                        <a:t>10.17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zachodniopomorskie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03.04.13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Bookman Old Style"/>
                          <a:ea typeface="Calibri"/>
                          <a:cs typeface="Times New Roman"/>
                        </a:rPr>
                        <a:t>03.04.15</a:t>
                      </a:r>
                      <a:endParaRPr lang="pl-PL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Bookman Old Style"/>
                          <a:ea typeface="Calibri"/>
                          <a:cs typeface="Times New Roman"/>
                        </a:rPr>
                        <a:t>09.15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Bookman Old Style"/>
                          <a:ea typeface="Calibri"/>
                          <a:cs typeface="Times New Roman"/>
                        </a:rPr>
                        <a:t>09.17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928694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Uwalnianie województwami </a:t>
            </a:r>
            <a:br>
              <a:rPr lang="pl-PL" sz="32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pl-PL" sz="2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(stan na 30.11.15 r.)</a:t>
            </a:r>
            <a:endParaRPr lang="pl-PL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/>
          <a:srcRect l="16813" t="41695" r="67504" b="46367"/>
          <a:stretch>
            <a:fillRect/>
          </a:stretch>
        </p:blipFill>
        <p:spPr bwMode="auto">
          <a:xfrm>
            <a:off x="6500826" y="5572140"/>
            <a:ext cx="20002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karolina.mizgier\Pulpit\chA - analiza epizootyczna_09.15\chA_woj.do uwolnienia_31.10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5286412" cy="493757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6143636" y="207167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4 – na chwilę obecną,</a:t>
            </a:r>
          </a:p>
          <a:p>
            <a:r>
              <a:rPr lang="pl-PL" dirty="0" smtClean="0">
                <a:latin typeface="Bookman Old Style" pitchFamily="18" charset="0"/>
              </a:rPr>
              <a:t>2 – 2016 r.,</a:t>
            </a:r>
          </a:p>
          <a:p>
            <a:r>
              <a:rPr lang="pl-PL" dirty="0" smtClean="0">
                <a:latin typeface="Bookman Old Style" pitchFamily="18" charset="0"/>
              </a:rPr>
              <a:t>10 – 2017 r.</a:t>
            </a: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28694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Uwalnianie regionami </a:t>
            </a:r>
            <a:br>
              <a:rPr lang="pl-PL" sz="32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</a:br>
            <a:r>
              <a:rPr lang="pl-PL" sz="2400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(stan na 31.10.15 r.)</a:t>
            </a:r>
            <a:endParaRPr lang="pl-PL" sz="2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2"/>
          <a:srcRect l="16813" t="41695" r="67504" b="46367"/>
          <a:stretch>
            <a:fillRect/>
          </a:stretch>
        </p:blipFill>
        <p:spPr bwMode="auto">
          <a:xfrm>
            <a:off x="6572264" y="5643578"/>
            <a:ext cx="200026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6143636" y="207167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59 – na chwilę obecną,</a:t>
            </a:r>
          </a:p>
          <a:p>
            <a:r>
              <a:rPr lang="pl-PL" dirty="0" smtClean="0">
                <a:latin typeface="Bookman Old Style" pitchFamily="18" charset="0"/>
              </a:rPr>
              <a:t>18 – 2016 r.,</a:t>
            </a:r>
          </a:p>
          <a:p>
            <a:r>
              <a:rPr lang="pl-PL" dirty="0" smtClean="0">
                <a:latin typeface="Bookman Old Style" pitchFamily="18" charset="0"/>
              </a:rPr>
              <a:t>14 – 2017 r.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3" name="Picture 2" descr="C:\Documents and Settings\karolina.mizgier\Pulpit\chA_regiony do uwolnienia_30.11.1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5429288" cy="5040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1076</TotalTime>
  <Words>1761</Words>
  <Application>Microsoft Office PowerPoint</Application>
  <PresentationFormat>Pokaz na ekranie (4:3)</PresentationFormat>
  <Paragraphs>232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Kapitał</vt:lpstr>
      <vt:lpstr>Realizacja programu zwalczania  i monitorowania choroby Aujeszkyego u świń w Polsce – aktualna sytuacja epizootyczna</vt:lpstr>
      <vt:lpstr>Akty prawne</vt:lpstr>
      <vt:lpstr>Status Polski w kontekście przepisów UE</vt:lpstr>
      <vt:lpstr>Status Polski w kontekście  przepisów PL</vt:lpstr>
      <vt:lpstr>Warunki dla złożenia wniosku do KE  o uznanie regionu za wolny od chA – rozporządzenie MRiRW </vt:lpstr>
      <vt:lpstr>Sytuacja epizootyczna w Polsce  (stan na 30.11.15 r.)</vt:lpstr>
      <vt:lpstr>Sytuacja epizootyczna w Polsce  (stan na 30.11.15 r.) cd.</vt:lpstr>
      <vt:lpstr>Uwalnianie województwami  (stan na 30.11.15 r.)</vt:lpstr>
      <vt:lpstr>Uwalnianie regionami  (stan na 31.10.15 r.)</vt:lpstr>
      <vt:lpstr>Kraje oficjalnie wolne, w których zabronione jest szczepienie (Załącznik I)</vt:lpstr>
      <vt:lpstr>Kraje, w których prowadzony jest zatwierdzony krajowy program zwalczania chA (załącznik II) </vt:lpstr>
      <vt:lpstr>Pozostałe kraje UE – brak określonego oficjalnego statusu</vt:lpstr>
      <vt:lpstr> 2008/185/WE  warunki przemieszczania między państwami/regionami  o różnym statusie epizootycznym</vt:lpstr>
      <vt:lpstr>2008/185/WE  warunki przemieszczania między państwami/regionami  o różnym statusie epizootycznym</vt:lpstr>
      <vt:lpstr>2008/185/WE – cd.</vt:lpstr>
      <vt:lpstr>2008/185/WE – cd.</vt:lpstr>
      <vt:lpstr>2008/185/WE – cd.</vt:lpstr>
      <vt:lpstr>2008/185/WE – cd.</vt:lpstr>
      <vt:lpstr>2008/185/WE – cd.</vt:lpstr>
      <vt:lpstr>Dziękuję za uwagę!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realizacji programu zwalczania i monitorowania choroby Aujeszkyego u świń w 2014 r. </dc:title>
  <dc:creator>wet</dc:creator>
  <cp:lastModifiedBy>karolina.mizgier</cp:lastModifiedBy>
  <cp:revision>122</cp:revision>
  <dcterms:created xsi:type="dcterms:W3CDTF">2015-04-07T07:11:42Z</dcterms:created>
  <dcterms:modified xsi:type="dcterms:W3CDTF">2015-12-17T09:14:43Z</dcterms:modified>
</cp:coreProperties>
</file>